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72" r:id="rId4"/>
  </p:sldIdLst>
  <p:sldSz cx="9144000" cy="6858000" type="screen4x3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2" autoAdjust="0"/>
    <p:restoredTop sz="76146" autoAdjust="0"/>
  </p:normalViewPr>
  <p:slideViewPr>
    <p:cSldViewPr>
      <p:cViewPr varScale="1">
        <p:scale>
          <a:sx n="87" d="100"/>
          <a:sy n="87" d="100"/>
        </p:scale>
        <p:origin x="237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5986600F-6784-49D9-80C0-86C27CF7F861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97E3AD4F-1FAC-4F6E-9BCF-985E6A221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968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3AD4F-1FAC-4F6E-9BCF-985E6A22196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31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E3AD4F-1FAC-4F6E-9BCF-985E6A22196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596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E3AD4F-1FAC-4F6E-9BCF-985E6A22196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885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9367-7F76-4683-BDE9-8B2693055331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22C2E-A276-44FF-B29C-D04B62E04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510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9367-7F76-4683-BDE9-8B2693055331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22C2E-A276-44FF-B29C-D04B62E04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987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9367-7F76-4683-BDE9-8B2693055331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22C2E-A276-44FF-B29C-D04B62E04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20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9367-7F76-4683-BDE9-8B2693055331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22C2E-A276-44FF-B29C-D04B62E04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62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9367-7F76-4683-BDE9-8B2693055331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22C2E-A276-44FF-B29C-D04B62E04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74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9367-7F76-4683-BDE9-8B2693055331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22C2E-A276-44FF-B29C-D04B62E04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529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9367-7F76-4683-BDE9-8B2693055331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22C2E-A276-44FF-B29C-D04B62E04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901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9367-7F76-4683-BDE9-8B2693055331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22C2E-A276-44FF-B29C-D04B62E04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820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9367-7F76-4683-BDE9-8B2693055331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22C2E-A276-44FF-B29C-D04B62E04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58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9367-7F76-4683-BDE9-8B2693055331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22C2E-A276-44FF-B29C-D04B62E04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464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9367-7F76-4683-BDE9-8B2693055331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22C2E-A276-44FF-B29C-D04B62E04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259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89367-7F76-4683-BDE9-8B2693055331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22C2E-A276-44FF-B29C-D04B62E04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693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 descr="Hessian texture stock photo. Image of sacking, vintage - 8623312">
            <a:extLst>
              <a:ext uri="{FF2B5EF4-FFF2-40B4-BE49-F238E27FC236}">
                <a16:creationId xmlns:a16="http://schemas.microsoft.com/office/drawing/2014/main" id="{BD8D9319-8A98-42DA-B444-DB4302F8DE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173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8D100DA-39E6-4C55-8B4C-96A52D81A804}"/>
              </a:ext>
            </a:extLst>
          </p:cNvPr>
          <p:cNvSpPr/>
          <p:nvPr/>
        </p:nvSpPr>
        <p:spPr>
          <a:xfrm>
            <a:off x="31457" y="1700808"/>
            <a:ext cx="9011344" cy="2808312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Parents said, we did !!</a:t>
            </a:r>
          </a:p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Parent Outreach and EY practitioners spoke with parents at parent forum and in sessions to hear their voices</a:t>
            </a:r>
          </a:p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December 2024 </a:t>
            </a:r>
            <a:endParaRPr lang="en-GB" sz="3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4"/>
          <a:stretch>
            <a:fillRect/>
          </a:stretch>
        </p:blipFill>
        <p:spPr>
          <a:xfrm>
            <a:off x="251520" y="5638800"/>
            <a:ext cx="8767412" cy="555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538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8139" y="-118660"/>
            <a:ext cx="9487744" cy="7149110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37E7F27-466E-4EFC-B70E-85EB74EC2C4C}"/>
              </a:ext>
            </a:extLst>
          </p:cNvPr>
          <p:cNvSpPr/>
          <p:nvPr/>
        </p:nvSpPr>
        <p:spPr>
          <a:xfrm>
            <a:off x="150405" y="246595"/>
            <a:ext cx="2321487" cy="1526221"/>
          </a:xfrm>
          <a:prstGeom prst="rect">
            <a:avLst/>
          </a:prstGeom>
          <a:solidFill>
            <a:srgbClr val="FFFF99"/>
          </a:solidFill>
          <a:ln>
            <a:solidFill>
              <a:srgbClr val="FFFFCC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We would like baby groups in the afternoon</a:t>
            </a: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7D944-5F7A-438D-8A64-75016209856A}"/>
              </a:ext>
            </a:extLst>
          </p:cNvPr>
          <p:cNvSpPr/>
          <p:nvPr/>
        </p:nvSpPr>
        <p:spPr>
          <a:xfrm>
            <a:off x="5695114" y="246595"/>
            <a:ext cx="2309300" cy="149817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Information on the walls for children of all ages </a:t>
            </a: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D0B325-1414-4940-A819-6A5AF1058F6D}"/>
              </a:ext>
            </a:extLst>
          </p:cNvPr>
          <p:cNvSpPr/>
          <p:nvPr/>
        </p:nvSpPr>
        <p:spPr>
          <a:xfrm>
            <a:off x="3114919" y="225255"/>
            <a:ext cx="2249169" cy="15475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Days out /fun days for the children with SEND </a:t>
            </a: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Thought Bubble: Cloud 12">
            <a:extLst>
              <a:ext uri="{FF2B5EF4-FFF2-40B4-BE49-F238E27FC236}">
                <a16:creationId xmlns:a16="http://schemas.microsoft.com/office/drawing/2014/main" id="{3F591269-76D2-4968-AA00-80AE5BDC7A40}"/>
              </a:ext>
            </a:extLst>
          </p:cNvPr>
          <p:cNvSpPr/>
          <p:nvPr/>
        </p:nvSpPr>
        <p:spPr>
          <a:xfrm>
            <a:off x="492833" y="2019411"/>
            <a:ext cx="2393184" cy="1436484"/>
          </a:xfrm>
          <a:prstGeom prst="cloudCallout">
            <a:avLst>
              <a:gd name="adj1" fmla="val -8023"/>
              <a:gd name="adj2" fmla="val -8294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Baby boogie mites and sensory group in the afternoon at Rotherhithe starting January </a:t>
            </a:r>
            <a:endParaRPr lang="en-GB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hought Bubble: Cloud 14">
            <a:extLst>
              <a:ext uri="{FF2B5EF4-FFF2-40B4-BE49-F238E27FC236}">
                <a16:creationId xmlns:a16="http://schemas.microsoft.com/office/drawing/2014/main" id="{6147E8E7-C945-46EF-A6F6-779204FB86F8}"/>
              </a:ext>
            </a:extLst>
          </p:cNvPr>
          <p:cNvSpPr/>
          <p:nvPr/>
        </p:nvSpPr>
        <p:spPr>
          <a:xfrm>
            <a:off x="7212284" y="1956203"/>
            <a:ext cx="1931716" cy="1524810"/>
          </a:xfrm>
          <a:prstGeom prst="cloudCallout">
            <a:avLst>
              <a:gd name="adj1" fmla="val -23111"/>
              <a:gd name="adj2" fmla="val -8191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Review community engagement boards </a:t>
            </a:r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to incorporate all age groups </a:t>
            </a:r>
            <a:endParaRPr lang="en-GB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hought Bubble: Cloud 16">
            <a:extLst>
              <a:ext uri="{FF2B5EF4-FFF2-40B4-BE49-F238E27FC236}">
                <a16:creationId xmlns:a16="http://schemas.microsoft.com/office/drawing/2014/main" id="{12C8CDE3-EB23-42D2-B77A-301372DDF362}"/>
              </a:ext>
            </a:extLst>
          </p:cNvPr>
          <p:cNvSpPr/>
          <p:nvPr/>
        </p:nvSpPr>
        <p:spPr>
          <a:xfrm>
            <a:off x="3477867" y="2082365"/>
            <a:ext cx="2234637" cy="1274331"/>
          </a:xfrm>
          <a:prstGeom prst="cloudCallout">
            <a:avLst>
              <a:gd name="adj1" fmla="val 3249"/>
              <a:gd name="adj2" fmla="val -8389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Grant application submitted in January 2025</a:t>
            </a:r>
            <a:endParaRPr lang="en-GB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37E7F27-466E-4EFC-B70E-85EB74EC2C4C}"/>
              </a:ext>
            </a:extLst>
          </p:cNvPr>
          <p:cNvSpPr/>
          <p:nvPr/>
        </p:nvSpPr>
        <p:spPr>
          <a:xfrm>
            <a:off x="6240606" y="3659634"/>
            <a:ext cx="2321487" cy="15262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FFCC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Increase in referrals to </a:t>
            </a:r>
            <a:r>
              <a:rPr lang="en-US" sz="1600" b="1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centre</a:t>
            </a:r>
            <a:r>
              <a:rPr lang="en-US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with children who are experiencing challenging behavior </a:t>
            </a:r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37E7F27-466E-4EFC-B70E-85EB74EC2C4C}"/>
              </a:ext>
            </a:extLst>
          </p:cNvPr>
          <p:cNvSpPr/>
          <p:nvPr/>
        </p:nvSpPr>
        <p:spPr>
          <a:xfrm>
            <a:off x="3411256" y="3683831"/>
            <a:ext cx="2321487" cy="15262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FFCC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More baby massage groups </a:t>
            </a: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37E7F27-466E-4EFC-B70E-85EB74EC2C4C}"/>
              </a:ext>
            </a:extLst>
          </p:cNvPr>
          <p:cNvSpPr/>
          <p:nvPr/>
        </p:nvSpPr>
        <p:spPr>
          <a:xfrm>
            <a:off x="483714" y="3776899"/>
            <a:ext cx="2321487" cy="1526221"/>
          </a:xfrm>
          <a:prstGeom prst="rect">
            <a:avLst/>
          </a:prstGeom>
          <a:solidFill>
            <a:srgbClr val="FFFF99"/>
          </a:solidFill>
          <a:ln>
            <a:solidFill>
              <a:srgbClr val="FFFFCC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Parents are worried about safety in the community  </a:t>
            </a: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Thought Bubble: Cloud 16">
            <a:extLst>
              <a:ext uri="{FF2B5EF4-FFF2-40B4-BE49-F238E27FC236}">
                <a16:creationId xmlns:a16="http://schemas.microsoft.com/office/drawing/2014/main" id="{12C8CDE3-EB23-42D2-B77A-301372DDF362}"/>
              </a:ext>
            </a:extLst>
          </p:cNvPr>
          <p:cNvSpPr/>
          <p:nvPr/>
        </p:nvSpPr>
        <p:spPr>
          <a:xfrm>
            <a:off x="492833" y="5583669"/>
            <a:ext cx="2234637" cy="1274331"/>
          </a:xfrm>
          <a:prstGeom prst="cloudCallout">
            <a:avLst>
              <a:gd name="adj1" fmla="val 3249"/>
              <a:gd name="adj2" fmla="val -8389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Community police have been invited to the next parent forum </a:t>
            </a:r>
            <a:endParaRPr lang="en-GB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Thought Bubble: Cloud 16">
            <a:extLst>
              <a:ext uri="{FF2B5EF4-FFF2-40B4-BE49-F238E27FC236}">
                <a16:creationId xmlns:a16="http://schemas.microsoft.com/office/drawing/2014/main" id="{12C8CDE3-EB23-42D2-B77A-301372DDF362}"/>
              </a:ext>
            </a:extLst>
          </p:cNvPr>
          <p:cNvSpPr/>
          <p:nvPr/>
        </p:nvSpPr>
        <p:spPr>
          <a:xfrm>
            <a:off x="3446740" y="5587369"/>
            <a:ext cx="2234637" cy="1274331"/>
          </a:xfrm>
          <a:prstGeom prst="cloudCallout">
            <a:avLst>
              <a:gd name="adj1" fmla="val 3249"/>
              <a:gd name="adj2" fmla="val -8389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Currently deliver 2 groups per half term with 26 places</a:t>
            </a:r>
            <a:endParaRPr lang="en-GB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Thought Bubble: Cloud 16">
            <a:extLst>
              <a:ext uri="{FF2B5EF4-FFF2-40B4-BE49-F238E27FC236}">
                <a16:creationId xmlns:a16="http://schemas.microsoft.com/office/drawing/2014/main" id="{12C8CDE3-EB23-42D2-B77A-301372DDF362}"/>
              </a:ext>
            </a:extLst>
          </p:cNvPr>
          <p:cNvSpPr/>
          <p:nvPr/>
        </p:nvSpPr>
        <p:spPr>
          <a:xfrm>
            <a:off x="7076428" y="5583669"/>
            <a:ext cx="2234637" cy="1274331"/>
          </a:xfrm>
          <a:prstGeom prst="cloudCallout">
            <a:avLst>
              <a:gd name="adj1" fmla="val 3249"/>
              <a:gd name="adj2" fmla="val -8389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How does the positive behavior practitioner support families?  </a:t>
            </a:r>
            <a:endParaRPr lang="en-GB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242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87744" cy="7149110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37E7F27-466E-4EFC-B70E-85EB74EC2C4C}"/>
              </a:ext>
            </a:extLst>
          </p:cNvPr>
          <p:cNvSpPr/>
          <p:nvPr/>
        </p:nvSpPr>
        <p:spPr>
          <a:xfrm>
            <a:off x="150405" y="246595"/>
            <a:ext cx="2321487" cy="1526221"/>
          </a:xfrm>
          <a:prstGeom prst="rect">
            <a:avLst/>
          </a:prstGeom>
          <a:solidFill>
            <a:srgbClr val="FFFF99"/>
          </a:solidFill>
          <a:ln>
            <a:solidFill>
              <a:srgbClr val="FFFFCC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Makaton groups or sessions </a:t>
            </a: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7D944-5F7A-438D-8A64-75016209856A}"/>
              </a:ext>
            </a:extLst>
          </p:cNvPr>
          <p:cNvSpPr/>
          <p:nvPr/>
        </p:nvSpPr>
        <p:spPr>
          <a:xfrm>
            <a:off x="6424266" y="133823"/>
            <a:ext cx="2309300" cy="149817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Parents would like to see more workshops</a:t>
            </a: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D0B325-1414-4940-A819-6A5AF1058F6D}"/>
              </a:ext>
            </a:extLst>
          </p:cNvPr>
          <p:cNvSpPr/>
          <p:nvPr/>
        </p:nvSpPr>
        <p:spPr>
          <a:xfrm>
            <a:off x="3114919" y="225255"/>
            <a:ext cx="2249169" cy="15475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Follow on workshops for parents who attend parenting courses or workshops</a:t>
            </a:r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Thought Bubble: Cloud 12">
            <a:extLst>
              <a:ext uri="{FF2B5EF4-FFF2-40B4-BE49-F238E27FC236}">
                <a16:creationId xmlns:a16="http://schemas.microsoft.com/office/drawing/2014/main" id="{3F591269-76D2-4968-AA00-80AE5BDC7A40}"/>
              </a:ext>
            </a:extLst>
          </p:cNvPr>
          <p:cNvSpPr/>
          <p:nvPr/>
        </p:nvSpPr>
        <p:spPr>
          <a:xfrm>
            <a:off x="492833" y="2019411"/>
            <a:ext cx="2393184" cy="1436484"/>
          </a:xfrm>
          <a:prstGeom prst="cloudCallout">
            <a:avLst>
              <a:gd name="adj1" fmla="val -8023"/>
              <a:gd name="adj2" fmla="val -8294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Centre will investigate if a Makaton workshop can be delivered for parents   </a:t>
            </a:r>
            <a:endParaRPr lang="en-GB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hought Bubble: Cloud 14">
            <a:extLst>
              <a:ext uri="{FF2B5EF4-FFF2-40B4-BE49-F238E27FC236}">
                <a16:creationId xmlns:a16="http://schemas.microsoft.com/office/drawing/2014/main" id="{6147E8E7-C945-46EF-A6F6-779204FB86F8}"/>
              </a:ext>
            </a:extLst>
          </p:cNvPr>
          <p:cNvSpPr/>
          <p:nvPr/>
        </p:nvSpPr>
        <p:spPr>
          <a:xfrm>
            <a:off x="7227889" y="1846363"/>
            <a:ext cx="1931716" cy="1524810"/>
          </a:xfrm>
          <a:prstGeom prst="cloudCallout">
            <a:avLst>
              <a:gd name="adj1" fmla="val -23111"/>
              <a:gd name="adj2" fmla="val -8191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Fussy eating and starting solids being deliver in February </a:t>
            </a:r>
            <a:endParaRPr lang="en-GB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hought Bubble: Cloud 16">
            <a:extLst>
              <a:ext uri="{FF2B5EF4-FFF2-40B4-BE49-F238E27FC236}">
                <a16:creationId xmlns:a16="http://schemas.microsoft.com/office/drawing/2014/main" id="{12C8CDE3-EB23-42D2-B77A-301372DDF362}"/>
              </a:ext>
            </a:extLst>
          </p:cNvPr>
          <p:cNvSpPr/>
          <p:nvPr/>
        </p:nvSpPr>
        <p:spPr>
          <a:xfrm>
            <a:off x="3779912" y="1971603"/>
            <a:ext cx="2234637" cy="1274331"/>
          </a:xfrm>
          <a:prstGeom prst="cloudCallout">
            <a:avLst>
              <a:gd name="adj1" fmla="val 3249"/>
              <a:gd name="adj2" fmla="val -8389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This has been shared with partners and course leads to action </a:t>
            </a:r>
            <a:endParaRPr lang="en-GB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37E7F27-466E-4EFC-B70E-85EB74EC2C4C}"/>
              </a:ext>
            </a:extLst>
          </p:cNvPr>
          <p:cNvSpPr/>
          <p:nvPr/>
        </p:nvSpPr>
        <p:spPr>
          <a:xfrm>
            <a:off x="6240606" y="3659634"/>
            <a:ext cx="2321487" cy="152622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FFCC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How did parents come to the </a:t>
            </a:r>
            <a:r>
              <a:rPr lang="en-US" b="1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centre</a:t>
            </a:r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37E7F27-466E-4EFC-B70E-85EB74EC2C4C}"/>
              </a:ext>
            </a:extLst>
          </p:cNvPr>
          <p:cNvSpPr/>
          <p:nvPr/>
        </p:nvSpPr>
        <p:spPr>
          <a:xfrm>
            <a:off x="3411256" y="3683831"/>
            <a:ext cx="2321487" cy="15262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FFCC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Sharing information with parents </a:t>
            </a: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37E7F27-466E-4EFC-B70E-85EB74EC2C4C}"/>
              </a:ext>
            </a:extLst>
          </p:cNvPr>
          <p:cNvSpPr/>
          <p:nvPr/>
        </p:nvSpPr>
        <p:spPr>
          <a:xfrm>
            <a:off x="483714" y="3776899"/>
            <a:ext cx="2321487" cy="1526221"/>
          </a:xfrm>
          <a:prstGeom prst="rect">
            <a:avLst/>
          </a:prstGeom>
          <a:solidFill>
            <a:srgbClr val="FFFF99"/>
          </a:solidFill>
          <a:ln>
            <a:solidFill>
              <a:srgbClr val="FFFFCC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Information on what happens after receiving a diagnosis </a:t>
            </a: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Thought Bubble: Cloud 16">
            <a:extLst>
              <a:ext uri="{FF2B5EF4-FFF2-40B4-BE49-F238E27FC236}">
                <a16:creationId xmlns:a16="http://schemas.microsoft.com/office/drawing/2014/main" id="{12C8CDE3-EB23-42D2-B77A-301372DDF362}"/>
              </a:ext>
            </a:extLst>
          </p:cNvPr>
          <p:cNvSpPr/>
          <p:nvPr/>
        </p:nvSpPr>
        <p:spPr>
          <a:xfrm>
            <a:off x="457200" y="5624124"/>
            <a:ext cx="2234637" cy="1274331"/>
          </a:xfrm>
          <a:prstGeom prst="cloudCallout">
            <a:avLst>
              <a:gd name="adj1" fmla="val 3249"/>
              <a:gd name="adj2" fmla="val -8389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Southwark</a:t>
            </a:r>
            <a:r>
              <a:rPr lang="en-US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Independent voice to meet with the sensational families </a:t>
            </a:r>
            <a:endParaRPr lang="en-GB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Thought Bubble: Cloud 16">
            <a:extLst>
              <a:ext uri="{FF2B5EF4-FFF2-40B4-BE49-F238E27FC236}">
                <a16:creationId xmlns:a16="http://schemas.microsoft.com/office/drawing/2014/main" id="{12C8CDE3-EB23-42D2-B77A-301372DDF362}"/>
              </a:ext>
            </a:extLst>
          </p:cNvPr>
          <p:cNvSpPr/>
          <p:nvPr/>
        </p:nvSpPr>
        <p:spPr>
          <a:xfrm>
            <a:off x="3772275" y="5542415"/>
            <a:ext cx="2234637" cy="1274331"/>
          </a:xfrm>
          <a:prstGeom prst="cloudCallout">
            <a:avLst>
              <a:gd name="adj1" fmla="val 3249"/>
              <a:gd name="adj2" fmla="val -8389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Circle time to include theme, </a:t>
            </a:r>
            <a:r>
              <a:rPr lang="en-US" sz="12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makaton</a:t>
            </a:r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information and tip of the week,</a:t>
            </a:r>
            <a:endParaRPr lang="en-GB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Thought Bubble: Cloud 16">
            <a:extLst>
              <a:ext uri="{FF2B5EF4-FFF2-40B4-BE49-F238E27FC236}">
                <a16:creationId xmlns:a16="http://schemas.microsoft.com/office/drawing/2014/main" id="{12C8CDE3-EB23-42D2-B77A-301372DDF362}"/>
              </a:ext>
            </a:extLst>
          </p:cNvPr>
          <p:cNvSpPr/>
          <p:nvPr/>
        </p:nvSpPr>
        <p:spPr>
          <a:xfrm>
            <a:off x="6639035" y="5429317"/>
            <a:ext cx="2234637" cy="1274331"/>
          </a:xfrm>
          <a:prstGeom prst="cloudCallout">
            <a:avLst>
              <a:gd name="adj1" fmla="val 3249"/>
              <a:gd name="adj2" fmla="val -8389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Parent Outreach Workers to call parents after they register.</a:t>
            </a:r>
            <a:endParaRPr lang="en-GB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679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4195</TotalTime>
  <Words>244</Words>
  <Application>Microsoft Office PowerPoint</Application>
  <PresentationFormat>On-screen Show (4:3)</PresentationFormat>
  <Paragraphs>30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>Southwark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Chloe</dc:creator>
  <cp:lastModifiedBy>Lisa Hodson</cp:lastModifiedBy>
  <cp:revision>162</cp:revision>
  <cp:lastPrinted>2022-05-30T11:35:39Z</cp:lastPrinted>
  <dcterms:created xsi:type="dcterms:W3CDTF">2020-09-22T09:25:45Z</dcterms:created>
  <dcterms:modified xsi:type="dcterms:W3CDTF">2024-12-20T09:42:04Z</dcterms:modified>
</cp:coreProperties>
</file>